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61" r:id="rId5"/>
    <p:sldId id="283" r:id="rId6"/>
    <p:sldId id="257" r:id="rId7"/>
    <p:sldId id="258" r:id="rId8"/>
    <p:sldId id="259" r:id="rId9"/>
    <p:sldId id="266" r:id="rId10"/>
    <p:sldId id="260" r:id="rId11"/>
    <p:sldId id="262" r:id="rId12"/>
    <p:sldId id="263" r:id="rId13"/>
    <p:sldId id="267" r:id="rId14"/>
    <p:sldId id="268" r:id="rId15"/>
    <p:sldId id="264" r:id="rId16"/>
    <p:sldId id="269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2" autoAdjust="0"/>
    <p:restoredTop sz="94660"/>
  </p:normalViewPr>
  <p:slideViewPr>
    <p:cSldViewPr>
      <p:cViewPr varScale="1">
        <p:scale>
          <a:sx n="73" d="100"/>
          <a:sy n="73" d="100"/>
        </p:scale>
        <p:origin x="-11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DD6624-DA9C-4A6E-AF56-D730FFAF377D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73022C-AD79-460D-BCAF-CB01647203F6}">
      <dgm:prSet custT="1"/>
      <dgm:spPr/>
      <dgm:t>
        <a:bodyPr/>
        <a:lstStyle/>
        <a:p>
          <a:pPr rtl="0"/>
          <a:r>
            <a:rPr lang="ru-RU" sz="2800" b="1" dirty="0" smtClean="0">
              <a:solidFill>
                <a:srgbClr val="C00000"/>
              </a:solidFill>
            </a:rPr>
            <a:t>Группа детей по структуре речевого нарушения:</a:t>
          </a:r>
          <a:r>
            <a:rPr lang="ru-RU" sz="2800" dirty="0" smtClean="0">
              <a:solidFill>
                <a:srgbClr val="C00000"/>
              </a:solidFill>
            </a:rPr>
            <a:t> фонетико-фонематическое недоразвитие речи.</a:t>
          </a:r>
          <a:endParaRPr lang="ru-RU" sz="2800" dirty="0">
            <a:solidFill>
              <a:srgbClr val="C00000"/>
            </a:solidFill>
          </a:endParaRPr>
        </a:p>
      </dgm:t>
    </dgm:pt>
    <dgm:pt modelId="{023DC1F6-83E6-403B-B660-D136021C882E}" type="parTrans" cxnId="{07F4578D-7942-4384-9D6F-9E8EE0CB2225}">
      <dgm:prSet/>
      <dgm:spPr/>
      <dgm:t>
        <a:bodyPr/>
        <a:lstStyle/>
        <a:p>
          <a:endParaRPr lang="ru-RU"/>
        </a:p>
      </dgm:t>
    </dgm:pt>
    <dgm:pt modelId="{7A0DCDD2-D792-4C4F-AAB9-3DAFBFC18ADE}" type="sibTrans" cxnId="{07F4578D-7942-4384-9D6F-9E8EE0CB2225}">
      <dgm:prSet/>
      <dgm:spPr/>
      <dgm:t>
        <a:bodyPr/>
        <a:lstStyle/>
        <a:p>
          <a:endParaRPr lang="ru-RU"/>
        </a:p>
      </dgm:t>
    </dgm:pt>
    <dgm:pt modelId="{DBD106C2-6CEB-4887-9BF5-E489CA24D766}">
      <dgm:prSet custT="1"/>
      <dgm:spPr/>
      <dgm:t>
        <a:bodyPr/>
        <a:lstStyle/>
        <a:p>
          <a:pPr rtl="0"/>
          <a:r>
            <a:rPr lang="ru-RU" sz="2800" b="1" dirty="0" smtClean="0">
              <a:solidFill>
                <a:srgbClr val="C00000"/>
              </a:solidFill>
            </a:rPr>
            <a:t>Возраст детей</a:t>
          </a:r>
          <a:r>
            <a:rPr lang="ru-RU" sz="2800" dirty="0" smtClean="0">
              <a:solidFill>
                <a:srgbClr val="C00000"/>
              </a:solidFill>
            </a:rPr>
            <a:t>: 6-7 лет.</a:t>
          </a:r>
          <a:endParaRPr lang="ru-RU" sz="2800" dirty="0">
            <a:solidFill>
              <a:srgbClr val="C00000"/>
            </a:solidFill>
          </a:endParaRPr>
        </a:p>
      </dgm:t>
    </dgm:pt>
    <dgm:pt modelId="{1A385FE8-B48C-435B-8912-4592BE043D50}" type="parTrans" cxnId="{E4C21718-4C87-41AF-AEFD-6B6745009A77}">
      <dgm:prSet/>
      <dgm:spPr/>
      <dgm:t>
        <a:bodyPr/>
        <a:lstStyle/>
        <a:p>
          <a:endParaRPr lang="ru-RU"/>
        </a:p>
      </dgm:t>
    </dgm:pt>
    <dgm:pt modelId="{3EDC46B5-E06D-4F1C-9AB3-27EC6AE375B1}" type="sibTrans" cxnId="{E4C21718-4C87-41AF-AEFD-6B6745009A77}">
      <dgm:prSet/>
      <dgm:spPr/>
      <dgm:t>
        <a:bodyPr/>
        <a:lstStyle/>
        <a:p>
          <a:endParaRPr lang="ru-RU"/>
        </a:p>
      </dgm:t>
    </dgm:pt>
    <dgm:pt modelId="{8AB0DE08-3111-426D-A355-FDC04B8B94D9}">
      <dgm:prSet custT="1"/>
      <dgm:spPr/>
      <dgm:t>
        <a:bodyPr/>
        <a:lstStyle/>
        <a:p>
          <a:pPr rtl="0"/>
          <a:r>
            <a:rPr lang="ru-RU" sz="2800" b="1" dirty="0" smtClean="0">
              <a:solidFill>
                <a:srgbClr val="C00000"/>
              </a:solidFill>
            </a:rPr>
            <a:t>Тема:</a:t>
          </a:r>
          <a:r>
            <a:rPr lang="ru-RU" sz="2800" dirty="0" smtClean="0">
              <a:solidFill>
                <a:srgbClr val="C00000"/>
              </a:solidFill>
            </a:rPr>
            <a:t> </a:t>
          </a:r>
          <a:r>
            <a:rPr lang="ru-RU" sz="2800" b="0" dirty="0" smtClean="0">
              <a:solidFill>
                <a:srgbClr val="C00000"/>
              </a:solidFill>
            </a:rPr>
            <a:t>«Звуки </a:t>
          </a:r>
          <a:r>
            <a:rPr lang="en-US" sz="2800" b="0" dirty="0" smtClean="0">
              <a:solidFill>
                <a:srgbClr val="C00000"/>
              </a:solidFill>
            </a:rPr>
            <a:t>[</a:t>
          </a:r>
          <a:r>
            <a:rPr lang="ru-RU" sz="2800" b="0" dirty="0" smtClean="0">
              <a:solidFill>
                <a:srgbClr val="C00000"/>
              </a:solidFill>
            </a:rPr>
            <a:t>Р</a:t>
          </a:r>
          <a:r>
            <a:rPr lang="en-US" sz="2800" b="0" dirty="0" smtClean="0">
              <a:solidFill>
                <a:srgbClr val="C00000"/>
              </a:solidFill>
            </a:rPr>
            <a:t>]</a:t>
          </a:r>
          <a:r>
            <a:rPr lang="ru-RU" sz="2800" b="0" dirty="0" smtClean="0">
              <a:solidFill>
                <a:srgbClr val="C00000"/>
              </a:solidFill>
            </a:rPr>
            <a:t>, </a:t>
          </a:r>
          <a:r>
            <a:rPr lang="en-US" sz="2800" b="0" dirty="0" smtClean="0">
              <a:solidFill>
                <a:srgbClr val="C00000"/>
              </a:solidFill>
            </a:rPr>
            <a:t>[</a:t>
          </a:r>
          <a:r>
            <a:rPr lang="ru-RU" sz="2800" b="0" dirty="0" smtClean="0">
              <a:solidFill>
                <a:srgbClr val="C00000"/>
              </a:solidFill>
            </a:rPr>
            <a:t>Р</a:t>
          </a:r>
          <a:r>
            <a:rPr lang="en-US" sz="2800" b="0" dirty="0" smtClean="0">
              <a:solidFill>
                <a:srgbClr val="C00000"/>
              </a:solidFill>
            </a:rPr>
            <a:t>’]</a:t>
          </a:r>
          <a:r>
            <a:rPr lang="ru-RU" sz="2800" b="0" dirty="0" smtClean="0">
              <a:solidFill>
                <a:srgbClr val="C00000"/>
              </a:solidFill>
            </a:rPr>
            <a:t>».«Буква «Р».</a:t>
          </a:r>
          <a:endParaRPr lang="ru-RU" sz="2800" b="0" dirty="0">
            <a:solidFill>
              <a:srgbClr val="C00000"/>
            </a:solidFill>
          </a:endParaRPr>
        </a:p>
      </dgm:t>
    </dgm:pt>
    <dgm:pt modelId="{4F5F4608-70FA-4635-8B48-45CDC0BE66E3}" type="parTrans" cxnId="{243948B6-E4DD-417B-9E26-9705487B080E}">
      <dgm:prSet/>
      <dgm:spPr/>
      <dgm:t>
        <a:bodyPr/>
        <a:lstStyle/>
        <a:p>
          <a:endParaRPr lang="ru-RU"/>
        </a:p>
      </dgm:t>
    </dgm:pt>
    <dgm:pt modelId="{91A4DB1D-2AC6-4B94-842A-05CFBC52E181}" type="sibTrans" cxnId="{243948B6-E4DD-417B-9E26-9705487B080E}">
      <dgm:prSet/>
      <dgm:spPr/>
      <dgm:t>
        <a:bodyPr/>
        <a:lstStyle/>
        <a:p>
          <a:endParaRPr lang="ru-RU"/>
        </a:p>
      </dgm:t>
    </dgm:pt>
    <dgm:pt modelId="{4A7246AC-3057-468B-96DD-6C160268BD42}">
      <dgm:prSet custT="1"/>
      <dgm:spPr/>
      <dgm:t>
        <a:bodyPr/>
        <a:lstStyle/>
        <a:p>
          <a:pPr rtl="0"/>
          <a:r>
            <a:rPr lang="ru-RU" sz="2800" b="1" dirty="0" smtClean="0">
              <a:solidFill>
                <a:srgbClr val="C00000"/>
              </a:solidFill>
            </a:rPr>
            <a:t>Приоритетная образовательная область:</a:t>
          </a:r>
          <a:r>
            <a:rPr lang="ru-RU" sz="2800" dirty="0" smtClean="0">
              <a:solidFill>
                <a:srgbClr val="C00000"/>
              </a:solidFill>
            </a:rPr>
            <a:t> речевое развитие.</a:t>
          </a:r>
          <a:endParaRPr lang="ru-RU" sz="2800" dirty="0">
            <a:solidFill>
              <a:srgbClr val="C00000"/>
            </a:solidFill>
          </a:endParaRPr>
        </a:p>
      </dgm:t>
    </dgm:pt>
    <dgm:pt modelId="{E0FC8565-8D1F-416C-AC8C-F60A94576B22}" type="parTrans" cxnId="{BA49737A-0ABA-40B3-9CCA-46AAA4BA7E76}">
      <dgm:prSet/>
      <dgm:spPr/>
      <dgm:t>
        <a:bodyPr/>
        <a:lstStyle/>
        <a:p>
          <a:endParaRPr lang="ru-RU"/>
        </a:p>
      </dgm:t>
    </dgm:pt>
    <dgm:pt modelId="{BA476CD4-366C-41EF-9218-6660C89F748F}" type="sibTrans" cxnId="{BA49737A-0ABA-40B3-9CCA-46AAA4BA7E76}">
      <dgm:prSet/>
      <dgm:spPr/>
      <dgm:t>
        <a:bodyPr/>
        <a:lstStyle/>
        <a:p>
          <a:endParaRPr lang="ru-RU"/>
        </a:p>
      </dgm:t>
    </dgm:pt>
    <dgm:pt modelId="{F52D2121-5163-4FE4-8015-508D41CAC5BB}">
      <dgm:prSet custT="1"/>
      <dgm:spPr/>
      <dgm:t>
        <a:bodyPr/>
        <a:lstStyle/>
        <a:p>
          <a:pPr rtl="0"/>
          <a:r>
            <a:rPr lang="ru-RU" sz="2800" b="1" dirty="0" smtClean="0">
              <a:solidFill>
                <a:srgbClr val="C00000"/>
              </a:solidFill>
            </a:rPr>
            <a:t>Интеграция образовательных областей:</a:t>
          </a:r>
          <a:r>
            <a:rPr lang="ru-RU" sz="2800" dirty="0" smtClean="0">
              <a:solidFill>
                <a:srgbClr val="C00000"/>
              </a:solidFill>
            </a:rPr>
            <a:t> социально-коммуникативное, познавательное, физическое.</a:t>
          </a:r>
          <a:endParaRPr lang="ru-RU" sz="2800" dirty="0">
            <a:solidFill>
              <a:srgbClr val="C00000"/>
            </a:solidFill>
          </a:endParaRPr>
        </a:p>
      </dgm:t>
    </dgm:pt>
    <dgm:pt modelId="{70814888-38EB-4D83-A9DC-2D14072BFF4E}" type="parTrans" cxnId="{24CB3A49-7365-48A9-BCC6-38FBE49636A6}">
      <dgm:prSet/>
      <dgm:spPr/>
      <dgm:t>
        <a:bodyPr/>
        <a:lstStyle/>
        <a:p>
          <a:endParaRPr lang="ru-RU"/>
        </a:p>
      </dgm:t>
    </dgm:pt>
    <dgm:pt modelId="{5DFBA045-3AA1-4736-A7D2-BAA71D230A74}" type="sibTrans" cxnId="{24CB3A49-7365-48A9-BCC6-38FBE49636A6}">
      <dgm:prSet/>
      <dgm:spPr/>
      <dgm:t>
        <a:bodyPr/>
        <a:lstStyle/>
        <a:p>
          <a:endParaRPr lang="ru-RU"/>
        </a:p>
      </dgm:t>
    </dgm:pt>
    <dgm:pt modelId="{D7135686-94CF-4678-BC24-E38149837BE8}" type="pres">
      <dgm:prSet presAssocID="{49DD6624-DA9C-4A6E-AF56-D730FFAF37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F11FB1-CBED-4EF5-B56A-590302EE36DE}" type="pres">
      <dgm:prSet presAssocID="{1473022C-AD79-460D-BCAF-CB01647203F6}" presName="linNode" presStyleCnt="0"/>
      <dgm:spPr/>
    </dgm:pt>
    <dgm:pt modelId="{0BBCD397-C713-4FF5-9EE5-17F1E135E2A5}" type="pres">
      <dgm:prSet presAssocID="{1473022C-AD79-460D-BCAF-CB01647203F6}" presName="parentText" presStyleLbl="node1" presStyleIdx="0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4BA99-6FE0-4EED-8120-8FFA6693C3F2}" type="pres">
      <dgm:prSet presAssocID="{7A0DCDD2-D792-4C4F-AAB9-3DAFBFC18ADE}" presName="sp" presStyleCnt="0"/>
      <dgm:spPr/>
    </dgm:pt>
    <dgm:pt modelId="{8A976F70-CEF0-401F-A9C1-050272B261F2}" type="pres">
      <dgm:prSet presAssocID="{DBD106C2-6CEB-4887-9BF5-E489CA24D766}" presName="linNode" presStyleCnt="0"/>
      <dgm:spPr/>
    </dgm:pt>
    <dgm:pt modelId="{62687123-4382-4148-A44A-DF4040FE09FF}" type="pres">
      <dgm:prSet presAssocID="{DBD106C2-6CEB-4887-9BF5-E489CA24D766}" presName="parentText" presStyleLbl="node1" presStyleIdx="1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80D43-C8B9-417D-9ED0-25E629DFA780}" type="pres">
      <dgm:prSet presAssocID="{3EDC46B5-E06D-4F1C-9AB3-27EC6AE375B1}" presName="sp" presStyleCnt="0"/>
      <dgm:spPr/>
    </dgm:pt>
    <dgm:pt modelId="{F557CE0F-7D0F-43B1-AD0C-CF105EFFFFE1}" type="pres">
      <dgm:prSet presAssocID="{8AB0DE08-3111-426D-A355-FDC04B8B94D9}" presName="linNode" presStyleCnt="0"/>
      <dgm:spPr/>
    </dgm:pt>
    <dgm:pt modelId="{EA836A2D-D0BE-4D5F-83E2-11C6D6095A33}" type="pres">
      <dgm:prSet presAssocID="{8AB0DE08-3111-426D-A355-FDC04B8B94D9}" presName="parentText" presStyleLbl="node1" presStyleIdx="2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25E20-7AD7-4C07-B930-39C7C64E4D79}" type="pres">
      <dgm:prSet presAssocID="{91A4DB1D-2AC6-4B94-842A-05CFBC52E181}" presName="sp" presStyleCnt="0"/>
      <dgm:spPr/>
    </dgm:pt>
    <dgm:pt modelId="{B4DEC63A-05C8-4F84-BEDC-CE8B90CC909C}" type="pres">
      <dgm:prSet presAssocID="{4A7246AC-3057-468B-96DD-6C160268BD42}" presName="linNode" presStyleCnt="0"/>
      <dgm:spPr/>
    </dgm:pt>
    <dgm:pt modelId="{39801AA1-0A38-48D4-9655-509E07243BD9}" type="pres">
      <dgm:prSet presAssocID="{4A7246AC-3057-468B-96DD-6C160268BD42}" presName="parentText" presStyleLbl="node1" presStyleIdx="3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63701-EE26-45A4-8756-1BCC89BC65B8}" type="pres">
      <dgm:prSet presAssocID="{BA476CD4-366C-41EF-9218-6660C89F748F}" presName="sp" presStyleCnt="0"/>
      <dgm:spPr/>
    </dgm:pt>
    <dgm:pt modelId="{33622395-650D-42C0-BDAC-869D733348E9}" type="pres">
      <dgm:prSet presAssocID="{F52D2121-5163-4FE4-8015-508D41CAC5BB}" presName="linNode" presStyleCnt="0"/>
      <dgm:spPr/>
    </dgm:pt>
    <dgm:pt modelId="{6B90AAA9-4515-42AF-A925-A540C6D4ACAD}" type="pres">
      <dgm:prSet presAssocID="{F52D2121-5163-4FE4-8015-508D41CAC5BB}" presName="parentText" presStyleLbl="node1" presStyleIdx="4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C19D7C-BC00-4C8D-8A42-2ECA091EB109}" type="presOf" srcId="{F52D2121-5163-4FE4-8015-508D41CAC5BB}" destId="{6B90AAA9-4515-42AF-A925-A540C6D4ACAD}" srcOrd="0" destOrd="0" presId="urn:microsoft.com/office/officeart/2005/8/layout/vList5"/>
    <dgm:cxn modelId="{243948B6-E4DD-417B-9E26-9705487B080E}" srcId="{49DD6624-DA9C-4A6E-AF56-D730FFAF377D}" destId="{8AB0DE08-3111-426D-A355-FDC04B8B94D9}" srcOrd="2" destOrd="0" parTransId="{4F5F4608-70FA-4635-8B48-45CDC0BE66E3}" sibTransId="{91A4DB1D-2AC6-4B94-842A-05CFBC52E181}"/>
    <dgm:cxn modelId="{24CB3A49-7365-48A9-BCC6-38FBE49636A6}" srcId="{49DD6624-DA9C-4A6E-AF56-D730FFAF377D}" destId="{F52D2121-5163-4FE4-8015-508D41CAC5BB}" srcOrd="4" destOrd="0" parTransId="{70814888-38EB-4D83-A9DC-2D14072BFF4E}" sibTransId="{5DFBA045-3AA1-4736-A7D2-BAA71D230A74}"/>
    <dgm:cxn modelId="{DF0E6FF1-3A18-4320-9979-BD3B611FA540}" type="presOf" srcId="{49DD6624-DA9C-4A6E-AF56-D730FFAF377D}" destId="{D7135686-94CF-4678-BC24-E38149837BE8}" srcOrd="0" destOrd="0" presId="urn:microsoft.com/office/officeart/2005/8/layout/vList5"/>
    <dgm:cxn modelId="{E2DB76CE-A0DB-4136-A559-032FB137C547}" type="presOf" srcId="{8AB0DE08-3111-426D-A355-FDC04B8B94D9}" destId="{EA836A2D-D0BE-4D5F-83E2-11C6D6095A33}" srcOrd="0" destOrd="0" presId="urn:microsoft.com/office/officeart/2005/8/layout/vList5"/>
    <dgm:cxn modelId="{E4C21718-4C87-41AF-AEFD-6B6745009A77}" srcId="{49DD6624-DA9C-4A6E-AF56-D730FFAF377D}" destId="{DBD106C2-6CEB-4887-9BF5-E489CA24D766}" srcOrd="1" destOrd="0" parTransId="{1A385FE8-B48C-435B-8912-4592BE043D50}" sibTransId="{3EDC46B5-E06D-4F1C-9AB3-27EC6AE375B1}"/>
    <dgm:cxn modelId="{07F4578D-7942-4384-9D6F-9E8EE0CB2225}" srcId="{49DD6624-DA9C-4A6E-AF56-D730FFAF377D}" destId="{1473022C-AD79-460D-BCAF-CB01647203F6}" srcOrd="0" destOrd="0" parTransId="{023DC1F6-83E6-403B-B660-D136021C882E}" sibTransId="{7A0DCDD2-D792-4C4F-AAB9-3DAFBFC18ADE}"/>
    <dgm:cxn modelId="{FABF2CB5-C745-491D-B07E-1FEA6DF822E6}" type="presOf" srcId="{DBD106C2-6CEB-4887-9BF5-E489CA24D766}" destId="{62687123-4382-4148-A44A-DF4040FE09FF}" srcOrd="0" destOrd="0" presId="urn:microsoft.com/office/officeart/2005/8/layout/vList5"/>
    <dgm:cxn modelId="{BA49737A-0ABA-40B3-9CCA-46AAA4BA7E76}" srcId="{49DD6624-DA9C-4A6E-AF56-D730FFAF377D}" destId="{4A7246AC-3057-468B-96DD-6C160268BD42}" srcOrd="3" destOrd="0" parTransId="{E0FC8565-8D1F-416C-AC8C-F60A94576B22}" sibTransId="{BA476CD4-366C-41EF-9218-6660C89F748F}"/>
    <dgm:cxn modelId="{C0CB36E8-C224-4650-A2A0-370FD1F30704}" type="presOf" srcId="{4A7246AC-3057-468B-96DD-6C160268BD42}" destId="{39801AA1-0A38-48D4-9655-509E07243BD9}" srcOrd="0" destOrd="0" presId="urn:microsoft.com/office/officeart/2005/8/layout/vList5"/>
    <dgm:cxn modelId="{C5FEA3C6-2BEB-4EFA-B943-2D476B20D84F}" type="presOf" srcId="{1473022C-AD79-460D-BCAF-CB01647203F6}" destId="{0BBCD397-C713-4FF5-9EE5-17F1E135E2A5}" srcOrd="0" destOrd="0" presId="urn:microsoft.com/office/officeart/2005/8/layout/vList5"/>
    <dgm:cxn modelId="{286BC9A8-2C0A-4D9E-AB4B-46F1727BD845}" type="presParOf" srcId="{D7135686-94CF-4678-BC24-E38149837BE8}" destId="{98F11FB1-CBED-4EF5-B56A-590302EE36DE}" srcOrd="0" destOrd="0" presId="urn:microsoft.com/office/officeart/2005/8/layout/vList5"/>
    <dgm:cxn modelId="{D3802744-2883-45C9-924B-4F30BCC00108}" type="presParOf" srcId="{98F11FB1-CBED-4EF5-B56A-590302EE36DE}" destId="{0BBCD397-C713-4FF5-9EE5-17F1E135E2A5}" srcOrd="0" destOrd="0" presId="urn:microsoft.com/office/officeart/2005/8/layout/vList5"/>
    <dgm:cxn modelId="{FCC67A7A-A841-460F-AA34-D3BA2A581B50}" type="presParOf" srcId="{D7135686-94CF-4678-BC24-E38149837BE8}" destId="{D474BA99-6FE0-4EED-8120-8FFA6693C3F2}" srcOrd="1" destOrd="0" presId="urn:microsoft.com/office/officeart/2005/8/layout/vList5"/>
    <dgm:cxn modelId="{C3654575-A7F7-470E-811D-5FD4482D4521}" type="presParOf" srcId="{D7135686-94CF-4678-BC24-E38149837BE8}" destId="{8A976F70-CEF0-401F-A9C1-050272B261F2}" srcOrd="2" destOrd="0" presId="urn:microsoft.com/office/officeart/2005/8/layout/vList5"/>
    <dgm:cxn modelId="{39D746C6-6E77-4C9C-B625-EE371E79FEC9}" type="presParOf" srcId="{8A976F70-CEF0-401F-A9C1-050272B261F2}" destId="{62687123-4382-4148-A44A-DF4040FE09FF}" srcOrd="0" destOrd="0" presId="urn:microsoft.com/office/officeart/2005/8/layout/vList5"/>
    <dgm:cxn modelId="{694E529A-111B-440B-B77D-E802EAA91253}" type="presParOf" srcId="{D7135686-94CF-4678-BC24-E38149837BE8}" destId="{66B80D43-C8B9-417D-9ED0-25E629DFA780}" srcOrd="3" destOrd="0" presId="urn:microsoft.com/office/officeart/2005/8/layout/vList5"/>
    <dgm:cxn modelId="{F4717554-128B-4035-911E-5DC20EB8095B}" type="presParOf" srcId="{D7135686-94CF-4678-BC24-E38149837BE8}" destId="{F557CE0F-7D0F-43B1-AD0C-CF105EFFFFE1}" srcOrd="4" destOrd="0" presId="urn:microsoft.com/office/officeart/2005/8/layout/vList5"/>
    <dgm:cxn modelId="{CAFBE986-2DE4-45A2-A05B-037E4AD5B787}" type="presParOf" srcId="{F557CE0F-7D0F-43B1-AD0C-CF105EFFFFE1}" destId="{EA836A2D-D0BE-4D5F-83E2-11C6D6095A33}" srcOrd="0" destOrd="0" presId="urn:microsoft.com/office/officeart/2005/8/layout/vList5"/>
    <dgm:cxn modelId="{251BEAF8-E3C1-4BDB-A6B6-DA2F7389D545}" type="presParOf" srcId="{D7135686-94CF-4678-BC24-E38149837BE8}" destId="{80925E20-7AD7-4C07-B930-39C7C64E4D79}" srcOrd="5" destOrd="0" presId="urn:microsoft.com/office/officeart/2005/8/layout/vList5"/>
    <dgm:cxn modelId="{A58B2F60-9E76-4BE4-BEFF-56AA20CCDCC4}" type="presParOf" srcId="{D7135686-94CF-4678-BC24-E38149837BE8}" destId="{B4DEC63A-05C8-4F84-BEDC-CE8B90CC909C}" srcOrd="6" destOrd="0" presId="urn:microsoft.com/office/officeart/2005/8/layout/vList5"/>
    <dgm:cxn modelId="{FC6510C8-B515-4668-AE74-9ED8A197D2D1}" type="presParOf" srcId="{B4DEC63A-05C8-4F84-BEDC-CE8B90CC909C}" destId="{39801AA1-0A38-48D4-9655-509E07243BD9}" srcOrd="0" destOrd="0" presId="urn:microsoft.com/office/officeart/2005/8/layout/vList5"/>
    <dgm:cxn modelId="{02F7FFF3-AF3C-4792-A620-08151E6884D7}" type="presParOf" srcId="{D7135686-94CF-4678-BC24-E38149837BE8}" destId="{8E763701-EE26-45A4-8756-1BCC89BC65B8}" srcOrd="7" destOrd="0" presId="urn:microsoft.com/office/officeart/2005/8/layout/vList5"/>
    <dgm:cxn modelId="{1E41FBBD-1913-464D-8339-683ED86A9A9D}" type="presParOf" srcId="{D7135686-94CF-4678-BC24-E38149837BE8}" destId="{33622395-650D-42C0-BDAC-869D733348E9}" srcOrd="8" destOrd="0" presId="urn:microsoft.com/office/officeart/2005/8/layout/vList5"/>
    <dgm:cxn modelId="{5F8C51E1-9F18-47A0-959A-E11978D100BB}" type="presParOf" srcId="{33622395-650D-42C0-BDAC-869D733348E9}" destId="{6B90AAA9-4515-42AF-A925-A540C6D4ACA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BCD397-C713-4FF5-9EE5-17F1E135E2A5}">
      <dsp:nvSpPr>
        <dsp:cNvPr id="0" name=""/>
        <dsp:cNvSpPr/>
      </dsp:nvSpPr>
      <dsp:spPr>
        <a:xfrm>
          <a:off x="4215" y="2784"/>
          <a:ext cx="8632528" cy="12175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Группа детей по структуре речевого нарушения:</a:t>
          </a:r>
          <a:r>
            <a:rPr lang="ru-RU" sz="2800" kern="1200" dirty="0" smtClean="0">
              <a:solidFill>
                <a:srgbClr val="C00000"/>
              </a:solidFill>
            </a:rPr>
            <a:t> фонетико-фонематическое недоразвитие речи.</a:t>
          </a:r>
          <a:endParaRPr lang="ru-RU" sz="2800" kern="1200" dirty="0">
            <a:solidFill>
              <a:srgbClr val="C00000"/>
            </a:solidFill>
          </a:endParaRPr>
        </a:p>
      </dsp:txBody>
      <dsp:txXfrm>
        <a:off x="4215" y="2784"/>
        <a:ext cx="8632528" cy="1217525"/>
      </dsp:txXfrm>
    </dsp:sp>
    <dsp:sp modelId="{62687123-4382-4148-A44A-DF4040FE09FF}">
      <dsp:nvSpPr>
        <dsp:cNvPr id="0" name=""/>
        <dsp:cNvSpPr/>
      </dsp:nvSpPr>
      <dsp:spPr>
        <a:xfrm>
          <a:off x="4215" y="1281186"/>
          <a:ext cx="8632528" cy="12175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Возраст детей</a:t>
          </a:r>
          <a:r>
            <a:rPr lang="ru-RU" sz="2800" kern="1200" dirty="0" smtClean="0">
              <a:solidFill>
                <a:srgbClr val="C00000"/>
              </a:solidFill>
            </a:rPr>
            <a:t>: 6-7 лет.</a:t>
          </a:r>
          <a:endParaRPr lang="ru-RU" sz="2800" kern="1200" dirty="0">
            <a:solidFill>
              <a:srgbClr val="C00000"/>
            </a:solidFill>
          </a:endParaRPr>
        </a:p>
      </dsp:txBody>
      <dsp:txXfrm>
        <a:off x="4215" y="1281186"/>
        <a:ext cx="8632528" cy="1217525"/>
      </dsp:txXfrm>
    </dsp:sp>
    <dsp:sp modelId="{EA836A2D-D0BE-4D5F-83E2-11C6D6095A33}">
      <dsp:nvSpPr>
        <dsp:cNvPr id="0" name=""/>
        <dsp:cNvSpPr/>
      </dsp:nvSpPr>
      <dsp:spPr>
        <a:xfrm>
          <a:off x="4215" y="2559589"/>
          <a:ext cx="8632528" cy="12175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Тема:</a:t>
          </a:r>
          <a:r>
            <a:rPr lang="ru-RU" sz="2800" kern="1200" dirty="0" smtClean="0">
              <a:solidFill>
                <a:srgbClr val="C00000"/>
              </a:solidFill>
            </a:rPr>
            <a:t> </a:t>
          </a:r>
          <a:r>
            <a:rPr lang="ru-RU" sz="2800" b="0" kern="1200" dirty="0" smtClean="0">
              <a:solidFill>
                <a:srgbClr val="C00000"/>
              </a:solidFill>
            </a:rPr>
            <a:t>«Звуки </a:t>
          </a:r>
          <a:r>
            <a:rPr lang="en-US" sz="2800" b="0" kern="1200" dirty="0" smtClean="0">
              <a:solidFill>
                <a:srgbClr val="C00000"/>
              </a:solidFill>
            </a:rPr>
            <a:t>[</a:t>
          </a:r>
          <a:r>
            <a:rPr lang="ru-RU" sz="2800" b="0" kern="1200" dirty="0" smtClean="0">
              <a:solidFill>
                <a:srgbClr val="C00000"/>
              </a:solidFill>
            </a:rPr>
            <a:t>Р</a:t>
          </a:r>
          <a:r>
            <a:rPr lang="en-US" sz="2800" b="0" kern="1200" dirty="0" smtClean="0">
              <a:solidFill>
                <a:srgbClr val="C00000"/>
              </a:solidFill>
            </a:rPr>
            <a:t>]</a:t>
          </a:r>
          <a:r>
            <a:rPr lang="ru-RU" sz="2800" b="0" kern="1200" dirty="0" smtClean="0">
              <a:solidFill>
                <a:srgbClr val="C00000"/>
              </a:solidFill>
            </a:rPr>
            <a:t>, </a:t>
          </a:r>
          <a:r>
            <a:rPr lang="en-US" sz="2800" b="0" kern="1200" dirty="0" smtClean="0">
              <a:solidFill>
                <a:srgbClr val="C00000"/>
              </a:solidFill>
            </a:rPr>
            <a:t>[</a:t>
          </a:r>
          <a:r>
            <a:rPr lang="ru-RU" sz="2800" b="0" kern="1200" dirty="0" smtClean="0">
              <a:solidFill>
                <a:srgbClr val="C00000"/>
              </a:solidFill>
            </a:rPr>
            <a:t>Р</a:t>
          </a:r>
          <a:r>
            <a:rPr lang="en-US" sz="2800" b="0" kern="1200" dirty="0" smtClean="0">
              <a:solidFill>
                <a:srgbClr val="C00000"/>
              </a:solidFill>
            </a:rPr>
            <a:t>’]</a:t>
          </a:r>
          <a:r>
            <a:rPr lang="ru-RU" sz="2800" b="0" kern="1200" dirty="0" smtClean="0">
              <a:solidFill>
                <a:srgbClr val="C00000"/>
              </a:solidFill>
            </a:rPr>
            <a:t>».«Буква «Р».</a:t>
          </a:r>
          <a:endParaRPr lang="ru-RU" sz="2800" b="0" kern="1200" dirty="0">
            <a:solidFill>
              <a:srgbClr val="C00000"/>
            </a:solidFill>
          </a:endParaRPr>
        </a:p>
      </dsp:txBody>
      <dsp:txXfrm>
        <a:off x="4215" y="2559589"/>
        <a:ext cx="8632528" cy="1217525"/>
      </dsp:txXfrm>
    </dsp:sp>
    <dsp:sp modelId="{39801AA1-0A38-48D4-9655-509E07243BD9}">
      <dsp:nvSpPr>
        <dsp:cNvPr id="0" name=""/>
        <dsp:cNvSpPr/>
      </dsp:nvSpPr>
      <dsp:spPr>
        <a:xfrm>
          <a:off x="4215" y="3837991"/>
          <a:ext cx="8632528" cy="12175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Приоритетная образовательная область:</a:t>
          </a:r>
          <a:r>
            <a:rPr lang="ru-RU" sz="2800" kern="1200" dirty="0" smtClean="0">
              <a:solidFill>
                <a:srgbClr val="C00000"/>
              </a:solidFill>
            </a:rPr>
            <a:t> речевое развитие.</a:t>
          </a:r>
          <a:endParaRPr lang="ru-RU" sz="2800" kern="1200" dirty="0">
            <a:solidFill>
              <a:srgbClr val="C00000"/>
            </a:solidFill>
          </a:endParaRPr>
        </a:p>
      </dsp:txBody>
      <dsp:txXfrm>
        <a:off x="4215" y="3837991"/>
        <a:ext cx="8632528" cy="1217525"/>
      </dsp:txXfrm>
    </dsp:sp>
    <dsp:sp modelId="{6B90AAA9-4515-42AF-A925-A540C6D4ACAD}">
      <dsp:nvSpPr>
        <dsp:cNvPr id="0" name=""/>
        <dsp:cNvSpPr/>
      </dsp:nvSpPr>
      <dsp:spPr>
        <a:xfrm>
          <a:off x="4215" y="5116393"/>
          <a:ext cx="8632528" cy="12175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Интеграция образовательных областей:</a:t>
          </a:r>
          <a:r>
            <a:rPr lang="ru-RU" sz="2800" kern="1200" dirty="0" smtClean="0">
              <a:solidFill>
                <a:srgbClr val="C00000"/>
              </a:solidFill>
            </a:rPr>
            <a:t> социально-коммуникативное, познавательное, физическое.</a:t>
          </a:r>
          <a:endParaRPr lang="ru-RU" sz="2800" kern="1200" dirty="0">
            <a:solidFill>
              <a:srgbClr val="C00000"/>
            </a:solidFill>
          </a:endParaRPr>
        </a:p>
      </dsp:txBody>
      <dsp:txXfrm>
        <a:off x="4215" y="5116393"/>
        <a:ext cx="8632528" cy="1217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484784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Коррекционная образовательная деятельность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 обучению грамоте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подготовительной к школе группе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тема: «звуки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ucida Calligraphy" pitchFamily="66" charset="0"/>
              </a:rPr>
              <a:t>[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ucida Calligraphy" pitchFamily="66" charset="0"/>
              </a:rPr>
              <a:t>]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ucida Calligraphy" pitchFamily="66" charset="0"/>
              </a:rPr>
              <a:t>[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ucida Calligraphy" pitchFamily="66" charset="0"/>
              </a:rPr>
              <a:t>’]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ucida Calligraphy" pitchFamily="66" charset="0"/>
              </a:rPr>
              <a:t>».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«буква «Р»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05400"/>
            <a:ext cx="4424536" cy="1752600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Составила: учитель-логопед</a:t>
            </a:r>
          </a:p>
          <a:p>
            <a:pPr algn="r">
              <a:lnSpc>
                <a:spcPct val="80000"/>
              </a:lnSpc>
            </a:pP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Кретинина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В. Р</a:t>
            </a:r>
            <a:r>
              <a:rPr 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pic>
        <p:nvPicPr>
          <p:cNvPr id="6" name="Рисунок 5" descr="D:\Копилка\Наработки\Звуковка\Звук Р\Карточки\буратино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4293096"/>
            <a:ext cx="18002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Копилка\Наработки\Звуковка\Звук Р\Карточки\роза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33831">
            <a:off x="-62298" y="4950660"/>
            <a:ext cx="2166820" cy="198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Копилка\Наработки\Звуковка\Звук Р\Карточки\ромашка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23734">
            <a:off x="-827" y="850433"/>
            <a:ext cx="1562668" cy="2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Выдели первый звук в названии картинок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Содержимое 6" descr="D:\Копилка\Наработки\Звуковка\Звук Р\Карточки\радуга.jpg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1772816"/>
            <a:ext cx="3240360" cy="297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3" name="Picture 1" descr="C:\Users\Пользователь\Desktop\р и рь напеч\545645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060848"/>
            <a:ext cx="3981910" cy="2997572"/>
          </a:xfrm>
          <a:prstGeom prst="rect">
            <a:avLst/>
          </a:prstGeom>
          <a:noFill/>
        </p:spPr>
      </p:pic>
      <p:sp>
        <p:nvSpPr>
          <p:cNvPr id="9" name="Блок-схема: узел 8"/>
          <p:cNvSpPr/>
          <p:nvPr/>
        </p:nvSpPr>
        <p:spPr>
          <a:xfrm>
            <a:off x="1475656" y="5301208"/>
            <a:ext cx="1368152" cy="1296144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6228184" y="5301208"/>
            <a:ext cx="1368152" cy="1296144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67544" y="5157192"/>
            <a:ext cx="3528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292080" y="5157192"/>
            <a:ext cx="3491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Пользователь\Desktop\1629141-81a24790b1e275f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37694" cy="1783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Прочитай слоги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692696"/>
            <a:ext cx="2088232" cy="4780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0" dirty="0" smtClean="0">
                <a:solidFill>
                  <a:srgbClr val="0070C0"/>
                </a:solidFill>
              </a:rPr>
              <a:t>Р</a:t>
            </a:r>
            <a:endParaRPr lang="ru-RU" sz="300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692696"/>
            <a:ext cx="21723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0" dirty="0" smtClean="0">
                <a:solidFill>
                  <a:srgbClr val="00B050"/>
                </a:solidFill>
              </a:rPr>
              <a:t>Р</a:t>
            </a:r>
            <a:endParaRPr lang="ru-RU" sz="300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157192"/>
            <a:ext cx="3240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А  О  У  Ы  Э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5085184"/>
            <a:ext cx="3888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Я  Ё И  Е</a:t>
            </a:r>
          </a:p>
          <a:p>
            <a:endParaRPr lang="ru-RU" dirty="0"/>
          </a:p>
        </p:txBody>
      </p:sp>
      <p:pic>
        <p:nvPicPr>
          <p:cNvPr id="5122" name="Picture 2" descr="C:\Users\Пользователь\Desktop\_avatar18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0"/>
            <a:ext cx="1714500" cy="1714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Прочитай слоги, найди слова с этими слогами. ЗАПИШИ СЛОВА В ТЕТРАДЬ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481" name="Picture 1" descr="C:\Users\Пользователь\Desktop\Рисунок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1979712" y="1844824"/>
            <a:ext cx="5472608" cy="4032448"/>
          </a:xfrm>
          <a:prstGeom prst="rect">
            <a:avLst/>
          </a:prstGeom>
          <a:noFill/>
        </p:spPr>
      </p:pic>
      <p:pic>
        <p:nvPicPr>
          <p:cNvPr id="7" name="Рисунок 6" descr="D:\Копилка\Наработки\Звуковка\Звук Р\Карточки\ракета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1340768"/>
            <a:ext cx="202614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Копилка\Наработки\Звуковка\Звук Р\Карточки\роза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862841">
            <a:off x="6306621" y="4126337"/>
            <a:ext cx="2175731" cy="283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C:\Users\Пользователь\Desktop\р и рь напеч\118724715_1418165189_581395fa1561534eb262b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509120"/>
            <a:ext cx="3239834" cy="234888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92080" y="3717032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0072" y="3140968"/>
            <a:ext cx="511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2080" y="4293096"/>
            <a:ext cx="391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2080" y="4941168"/>
            <a:ext cx="406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7904" y="314096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Р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07904" y="37170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Р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07904" y="429309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Р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07904" y="486916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Р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22" name="Picture 3" descr="14641748-lynx-isolated-on-white-background-side-view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073549">
            <a:off x="177140" y="2814053"/>
            <a:ext cx="2515526" cy="2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Пользователь\Desktop\0_12cc04_824b144a_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764704"/>
            <a:ext cx="1343924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Физкультминутка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7606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Рыбка в озере жила,</a:t>
            </a:r>
          </a:p>
          <a:p>
            <a:pPr>
              <a:buNone/>
            </a:pPr>
            <a:r>
              <a:rPr lang="ru-RU" dirty="0" smtClean="0"/>
              <a:t>Рыбка к берегу плыла,</a:t>
            </a:r>
            <a:r>
              <a:rPr lang="ru-RU" sz="1600" dirty="0" smtClean="0"/>
              <a:t>(ноги га ширине плеч, руки на поясе. Наклоны в сторону)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Хвостиком виляла,</a:t>
            </a:r>
          </a:p>
          <a:p>
            <a:pPr>
              <a:buNone/>
            </a:pPr>
            <a:r>
              <a:rPr lang="ru-RU" dirty="0" smtClean="0"/>
              <a:t>Корм себе искала.</a:t>
            </a:r>
            <a:r>
              <a:rPr lang="ru-RU" sz="1600" dirty="0" smtClean="0"/>
              <a:t>(Прыжки: ноги в стороны, вместе и т.д.)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Возле берега червяк</a:t>
            </a:r>
          </a:p>
          <a:p>
            <a:pPr>
              <a:buNone/>
            </a:pPr>
            <a:r>
              <a:rPr lang="ru-RU" dirty="0" smtClean="0"/>
              <a:t>Извивается –вот так,</a:t>
            </a:r>
          </a:p>
          <a:p>
            <a:pPr>
              <a:buNone/>
            </a:pPr>
            <a:r>
              <a:rPr lang="ru-RU" dirty="0" smtClean="0"/>
              <a:t>Рыбка подплывает,</a:t>
            </a:r>
          </a:p>
          <a:p>
            <a:pPr>
              <a:buNone/>
            </a:pPr>
            <a:r>
              <a:rPr lang="ru-RU" dirty="0" smtClean="0"/>
              <a:t>Червяка хватает.</a:t>
            </a:r>
            <a:r>
              <a:rPr lang="ru-RU" sz="1900" dirty="0" smtClean="0"/>
              <a:t>(Руки на поясе, круговые движения бедрами влево, вправо)</a:t>
            </a:r>
          </a:p>
          <a:p>
            <a:pPr>
              <a:buNone/>
            </a:pPr>
            <a:r>
              <a:rPr lang="ru-RU" dirty="0" smtClean="0"/>
              <a:t>Дернул леску рыбачек,</a:t>
            </a:r>
          </a:p>
          <a:p>
            <a:pPr>
              <a:buNone/>
            </a:pPr>
            <a:r>
              <a:rPr lang="ru-RU" dirty="0" smtClean="0"/>
              <a:t>Да сорвался червячок,</a:t>
            </a:r>
            <a:r>
              <a:rPr lang="ru-RU" sz="1900" dirty="0" smtClean="0"/>
              <a:t>(хлопки перед грудью и за спиной)</a:t>
            </a:r>
          </a:p>
          <a:p>
            <a:pPr>
              <a:buNone/>
            </a:pPr>
            <a:r>
              <a:rPr lang="ru-RU" dirty="0" smtClean="0"/>
              <a:t>Рыбка не попалась,</a:t>
            </a:r>
          </a:p>
          <a:p>
            <a:pPr>
              <a:buNone/>
            </a:pPr>
            <a:r>
              <a:rPr lang="ru-RU" dirty="0" smtClean="0"/>
              <a:t>С червячком умчалась.</a:t>
            </a:r>
            <a:r>
              <a:rPr lang="ru-RU" sz="1900" dirty="0" smtClean="0"/>
              <a:t>(Ладони вместе, руки вперед(имитация движений рыбки)</a:t>
            </a:r>
            <a:endParaRPr lang="ru-RU" sz="1900" dirty="0"/>
          </a:p>
        </p:txBody>
      </p:sp>
      <p:pic>
        <p:nvPicPr>
          <p:cNvPr id="7170" name="Picture 2" descr="C:\Users\Пользователь\Desktop\nlmaplblidhgdjhhgrks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4704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 «Секретная информация»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D:\Копилка\Наработки\Звуковка\Звук Р\Карточки\забор.jpg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700808"/>
            <a:ext cx="226774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Копилка\Наработки\Звуковка\Звук Р\Карточки\круг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/>
          <a:stretch>
            <a:fillRect/>
          </a:stretch>
        </p:blipFill>
        <p:spPr bwMode="auto">
          <a:xfrm>
            <a:off x="755576" y="4365104"/>
            <a:ext cx="165618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Копилка\Наработки\Звуковка\Звук Р\Карточки\мухомор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4149080"/>
            <a:ext cx="1512168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Копилка\Наработки\Звуковка\Звук Р\Карточки\рыба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1772816"/>
            <a:ext cx="1800200" cy="141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Копилка\Наработки\Звуковка\Звук Р\Карточки\торт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1772816"/>
            <a:ext cx="2088232" cy="149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Копилка\Наработки\Звуковка\Звук Р\Карточки\веер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99840">
            <a:off x="6272331" y="4269543"/>
            <a:ext cx="1972954" cy="157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55576" y="328498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РБОЗА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1920" y="321297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БАРЫ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4248" y="328498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ТРТО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3608" y="602128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ГУКР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7904" y="602128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ГБИР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16216" y="594928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ЕРЕВ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C:\Users\Пользователь\Desktop\R3eyI9MT8K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1720" cy="1202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Подбери схемы к картинкам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D:\Копилка\Наработки\Звуковка\Звук Р\Карточки\повар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2852936"/>
            <a:ext cx="2232247" cy="228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Копилка\Наработки\Звуковка\Звук Р\Карточки\тигр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268760"/>
            <a:ext cx="2943511" cy="188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Пользователь\Desktop\р и рь напеч\861085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5373216"/>
            <a:ext cx="2801480" cy="1484784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499992" y="3501008"/>
          <a:ext cx="3717290" cy="640715"/>
        </p:xfrm>
        <a:graphic>
          <a:graphicData uri="http://schemas.openxmlformats.org/drawingml/2006/table">
            <a:tbl>
              <a:tblPr/>
              <a:tblGrid>
                <a:gridCol w="742950"/>
                <a:gridCol w="743585"/>
                <a:gridCol w="743585"/>
                <a:gridCol w="743585"/>
                <a:gridCol w="743585"/>
              </a:tblGrid>
              <a:tr h="640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860032" y="5229200"/>
          <a:ext cx="2973705" cy="640715"/>
        </p:xfrm>
        <a:graphic>
          <a:graphicData uri="http://schemas.openxmlformats.org/drawingml/2006/table">
            <a:tbl>
              <a:tblPr/>
              <a:tblGrid>
                <a:gridCol w="742950"/>
                <a:gridCol w="743585"/>
                <a:gridCol w="743585"/>
                <a:gridCol w="743585"/>
              </a:tblGrid>
              <a:tr h="640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499992" y="1988840"/>
          <a:ext cx="3717290" cy="640715"/>
        </p:xfrm>
        <a:graphic>
          <a:graphicData uri="http://schemas.openxmlformats.org/drawingml/2006/table">
            <a:tbl>
              <a:tblPr/>
              <a:tblGrid>
                <a:gridCol w="742950"/>
                <a:gridCol w="743585"/>
                <a:gridCol w="743585"/>
                <a:gridCol w="743585"/>
                <a:gridCol w="743585"/>
              </a:tblGrid>
              <a:tr h="640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9218" name="Picture 2" descr="C:\Users\Пользователь\Desktop\0_10deb5_116aaea8_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6672"/>
            <a:ext cx="1104751" cy="11667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07904" y="1916832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95936" y="3501008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355976" y="522920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3</a:t>
            </a:r>
            <a:endParaRPr lang="ru-RU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2204864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4005064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3568" y="6021288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3</a:t>
            </a:r>
            <a:endParaRPr lang="ru-RU" sz="36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Послушайте стихотворение и скажите, как надо говорить, чтобы всем было все понятно.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Кто хочет разговаривать,</a:t>
            </a:r>
          </a:p>
          <a:p>
            <a:pPr algn="ctr">
              <a:buNone/>
            </a:pPr>
            <a:r>
              <a:rPr lang="ru-RU" b="1" dirty="0" smtClean="0"/>
              <a:t>Тот должен выговаривать</a:t>
            </a:r>
          </a:p>
          <a:p>
            <a:pPr algn="ctr">
              <a:buNone/>
            </a:pPr>
            <a:r>
              <a:rPr lang="ru-RU" b="1" dirty="0" smtClean="0"/>
              <a:t>Все правильно и внятно,</a:t>
            </a:r>
          </a:p>
          <a:p>
            <a:pPr algn="ctr">
              <a:buNone/>
            </a:pPr>
            <a:r>
              <a:rPr lang="ru-RU" b="1" dirty="0" smtClean="0"/>
              <a:t>Чтоб было всем понятно.</a:t>
            </a:r>
          </a:p>
          <a:p>
            <a:pPr algn="ctr">
              <a:buNone/>
            </a:pPr>
            <a:r>
              <a:rPr lang="ru-RU" b="1" dirty="0" smtClean="0"/>
              <a:t>Мы будем разговаривать</a:t>
            </a:r>
          </a:p>
          <a:p>
            <a:pPr algn="ctr">
              <a:buNone/>
            </a:pPr>
            <a:r>
              <a:rPr lang="ru-RU" b="1" dirty="0" smtClean="0"/>
              <a:t>И будем выговаривать</a:t>
            </a:r>
          </a:p>
          <a:p>
            <a:pPr algn="ctr">
              <a:buNone/>
            </a:pPr>
            <a:r>
              <a:rPr lang="ru-RU" b="1" dirty="0" smtClean="0"/>
              <a:t>Так правильно и внятно,</a:t>
            </a:r>
          </a:p>
          <a:p>
            <a:pPr algn="ctr">
              <a:buNone/>
            </a:pPr>
            <a:r>
              <a:rPr lang="ru-RU" b="1" dirty="0" smtClean="0"/>
              <a:t>Чтоб было всем понятно.</a:t>
            </a:r>
            <a:endParaRPr lang="ru-RU" b="1" dirty="0"/>
          </a:p>
        </p:txBody>
      </p:sp>
      <p:pic>
        <p:nvPicPr>
          <p:cNvPr id="13313" name="Picture 1" descr="C:\Users\Пользователь\Desktop\71-1200x1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1088" y="4745088"/>
            <a:ext cx="2112912" cy="2112912"/>
          </a:xfrm>
          <a:prstGeom prst="rect">
            <a:avLst/>
          </a:prstGeom>
          <a:noFill/>
        </p:spPr>
      </p:pic>
      <p:pic>
        <p:nvPicPr>
          <p:cNvPr id="10242" name="Picture 2" descr="C:\Users\Пользователь\Desktop\Кар-Карыч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1484784"/>
            <a:ext cx="2897370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Используемая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Н. В. </a:t>
            </a:r>
            <a:r>
              <a:rPr lang="ru-RU" dirty="0" err="1" smtClean="0"/>
              <a:t>Елкина</a:t>
            </a:r>
            <a:r>
              <a:rPr lang="ru-RU" dirty="0" smtClean="0"/>
              <a:t>, Т.И. </a:t>
            </a:r>
            <a:r>
              <a:rPr lang="ru-RU" dirty="0" err="1" smtClean="0"/>
              <a:t>Тарабарина</a:t>
            </a:r>
            <a:r>
              <a:rPr lang="ru-RU" dirty="0" smtClean="0"/>
              <a:t> - «1000 загадок» Ярославль, 1997 г.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Е.А. </a:t>
            </a:r>
            <a:r>
              <a:rPr lang="ru-RU" dirty="0" err="1" smtClean="0"/>
              <a:t>Пожиленко</a:t>
            </a:r>
            <a:r>
              <a:rPr lang="ru-RU" dirty="0" smtClean="0"/>
              <a:t> - «Волшебный мир звуков и слов» методические рекомендации - Москва, 1999 г.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Н.С, Жукова - «Уроки логопеда. Исправление нарушений речи». Издательство: М.:ЭКСМО, 2015.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Интернет ресурсы.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23528" y="332656"/>
          <a:ext cx="864096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86633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</a:rPr>
              <a:t>Цель  занятия</a:t>
            </a:r>
            <a:r>
              <a:rPr lang="ru-RU" sz="3200" b="1" dirty="0" smtClean="0"/>
              <a:t>:</a:t>
            </a:r>
            <a:r>
              <a:rPr lang="ru-RU" sz="3200" dirty="0" smtClean="0"/>
              <a:t>  </a:t>
            </a:r>
            <a:br>
              <a:rPr lang="ru-RU" sz="3200" dirty="0" smtClean="0"/>
            </a:br>
            <a:r>
              <a:rPr lang="ru-RU" sz="3200" dirty="0" smtClean="0"/>
              <a:t>Закрепить произношение звуков «Р – </a:t>
            </a:r>
            <a:r>
              <a:rPr lang="ru-RU" sz="3200" dirty="0" err="1" smtClean="0"/>
              <a:t>Рь</a:t>
            </a:r>
            <a:r>
              <a:rPr lang="ru-RU" sz="3200" dirty="0" smtClean="0"/>
              <a:t>» в речи детей, учить дифференцировать звуки «Р – </a:t>
            </a:r>
            <a:r>
              <a:rPr lang="ru-RU" sz="3200" dirty="0" err="1" smtClean="0"/>
              <a:t>Рь</a:t>
            </a:r>
            <a:r>
              <a:rPr lang="ru-RU" sz="3200" dirty="0" smtClean="0"/>
              <a:t>» в  устной речи и на письме.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6724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Задачи: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err="1" smtClean="0"/>
              <a:t>Коррекционно</a:t>
            </a:r>
            <a:r>
              <a:rPr lang="ru-RU" b="1" dirty="0" smtClean="0"/>
              <a:t> – образовательные.</a:t>
            </a:r>
            <a:endParaRPr lang="ru-RU" dirty="0" smtClean="0"/>
          </a:p>
          <a:p>
            <a:pPr>
              <a:buNone/>
            </a:pPr>
            <a:r>
              <a:rPr lang="ru-RU" b="1" dirty="0" err="1" smtClean="0"/>
              <a:t>Коррекционно</a:t>
            </a:r>
            <a:r>
              <a:rPr lang="ru-RU" b="1" dirty="0" smtClean="0"/>
              <a:t> – развивающие.</a:t>
            </a:r>
            <a:endParaRPr lang="ru-RU" dirty="0" smtClean="0"/>
          </a:p>
          <a:p>
            <a:pPr>
              <a:buNone/>
            </a:pPr>
            <a:r>
              <a:rPr lang="ru-RU" b="1" dirty="0" err="1" smtClean="0"/>
              <a:t>Коррекционно</a:t>
            </a:r>
            <a:r>
              <a:rPr lang="ru-RU" b="1" dirty="0" smtClean="0"/>
              <a:t>- воспитательные.</a:t>
            </a: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Пользователь\Desktop\x_ea8c10a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251520" y="548680"/>
            <a:ext cx="2483768" cy="28083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43808" y="404664"/>
            <a:ext cx="5904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-Дрожу от страха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 сих пор!-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Воскликнуло полено,-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Похожа буква на топор!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Расколет непременно!</a:t>
            </a:r>
          </a:p>
          <a:p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(Е.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r>
              <a:rPr lang="ru-RU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арлапан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D:\Копилка\Наработки\Звуковка\Звук Р\Карточки\топор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02892">
            <a:off x="2747705" y="3186237"/>
            <a:ext cx="2357983" cy="368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0_8afae_f1eb0355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6526758" cy="6834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КАРТИНКИ ДЛЯ АРТ.ГИМ\сканирование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437112"/>
            <a:ext cx="1944216" cy="1152128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КАРТИНКИ ДЛЯ АРТ.ГИМ\сканирование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1944216" cy="1080120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КАРТИНКИ ДЛЯ АРТ.ГИМ\сканирование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836712"/>
            <a:ext cx="1908986" cy="1094214"/>
          </a:xfrm>
          <a:prstGeom prst="rect">
            <a:avLst/>
          </a:prstGeom>
          <a:noFill/>
        </p:spPr>
      </p:pic>
      <p:pic>
        <p:nvPicPr>
          <p:cNvPr id="2053" name="Picture 5" descr="C:\Users\Пользователь\Desktop\КАРТИНКИ ДЛЯ АРТ.ГИМ\Save0017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140969"/>
            <a:ext cx="1944216" cy="1224136"/>
          </a:xfrm>
          <a:prstGeom prst="rect">
            <a:avLst/>
          </a:prstGeom>
          <a:noFill/>
        </p:spPr>
      </p:pic>
      <p:pic>
        <p:nvPicPr>
          <p:cNvPr id="2054" name="Picture 6" descr="C:\Users\Пользователь\Desktop\КАРТИНКИ ДЛЯ АРТ.ГИМ\Save0001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5705873"/>
            <a:ext cx="1944216" cy="115212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339752" y="4509120"/>
            <a:ext cx="6804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- </a:t>
            </a:r>
            <a:r>
              <a:rPr lang="ru-RU" sz="1600" dirty="0" smtClean="0"/>
              <a:t>Улыбнуться, открыть рот и постучать кончиком языка за верхними зубами, многократно и отчетливо произнося звук «</a:t>
            </a:r>
            <a:r>
              <a:rPr lang="ru-RU" sz="1600" dirty="0" err="1" smtClean="0"/>
              <a:t>д</a:t>
            </a:r>
            <a:r>
              <a:rPr lang="ru-RU" sz="1600" dirty="0" smtClean="0"/>
              <a:t>»: </a:t>
            </a:r>
            <a:r>
              <a:rPr lang="ru-RU" sz="1600" dirty="0" err="1" smtClean="0"/>
              <a:t>д-д-д</a:t>
            </a:r>
            <a:r>
              <a:rPr lang="ru-RU" sz="1600" dirty="0" smtClean="0"/>
              <a:t>. Сначала звук «</a:t>
            </a:r>
            <a:r>
              <a:rPr lang="ru-RU" sz="1600" dirty="0" err="1" smtClean="0"/>
              <a:t>д</a:t>
            </a:r>
            <a:r>
              <a:rPr lang="ru-RU" sz="1600" dirty="0" smtClean="0"/>
              <a:t>» произносить медленно. Постепенно убыстрять темп.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267744" y="1916832"/>
            <a:ext cx="6876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- Улыбнуться, приоткрыть рот, положить широкий язык за нижние зубы (с внутренней стороны) и удерживать в таком положении под счет от одного до пяти. Потом поднять широкий язык за верхние зубы (тоже с внутренней стороны) и удерживать под счет от одного до пяти. 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195736" y="5517232"/>
            <a:ext cx="69482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- </a:t>
            </a:r>
            <a:r>
              <a:rPr lang="ru-RU" sz="1600" dirty="0" smtClean="0"/>
              <a:t>Приоткрыть рот, положить язык на верхнюю губу и производить движения широким переднем краем языка по верхней губе вперед и назад, стараясь не отрывать языка от губы – как бы поглаживая ее. Сначала производить медленные движения, потом убыстрять темп и добавить голос, пока не послышится </a:t>
            </a:r>
            <a:r>
              <a:rPr lang="ru-RU" sz="1600" dirty="0" err="1" smtClean="0"/>
              <a:t>бл-бл</a:t>
            </a:r>
            <a:r>
              <a:rPr lang="ru-RU" sz="1600" dirty="0" smtClean="0"/>
              <a:t> (как индюк </a:t>
            </a:r>
            <a:r>
              <a:rPr lang="ru-RU" sz="1600" dirty="0" err="1" smtClean="0"/>
              <a:t>болбочет</a:t>
            </a:r>
            <a:r>
              <a:rPr lang="ru-RU" sz="1600" dirty="0" smtClean="0"/>
              <a:t>).</a:t>
            </a:r>
          </a:p>
          <a:p>
            <a:pPr algn="just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267744" y="3356992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- Улыбнуться, показать зубы, приоткрыть рот и пощелкать кончиком языка (как лошадка цокает копытами).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67744" y="908720"/>
            <a:ext cx="65527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- Улыбнуться, открыть рот и «погладить» кончиком языка твердое небо, делая движения языком вперед-назад.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Артикуляция звука в графическом изображении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5601" name="Picture 1" descr="C:\Users\Пользователь\Desktop\АРТИКУЛЯЦИЯ ЗВУКОВ РЕЧИ В ГРАФИЧЕСКОМ ИЗОБРАЖЕНИИ\27.jpg"/>
          <p:cNvPicPr>
            <a:picLocks noChangeAspect="1" noChangeArrowheads="1"/>
          </p:cNvPicPr>
          <p:nvPr/>
        </p:nvPicPr>
        <p:blipFill>
          <a:blip r:embed="rId2" cstate="print"/>
          <a:srcRect l="6211" t="12814" r="8388" b="29520"/>
          <a:stretch>
            <a:fillRect/>
          </a:stretch>
        </p:blipFill>
        <p:spPr bwMode="auto">
          <a:xfrm>
            <a:off x="179512" y="1484784"/>
            <a:ext cx="5483686" cy="5184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52120" y="1844824"/>
            <a:ext cx="34918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Кончик языка касается бугорка за верхними зубами.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Боковые края языка прижаты к верхним коренным зубам. Форма языка напоминает ложечку.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 напором выдыхаемого воздуха кончик языка дрожит. Голосовые связки работают, горло дрожит (есть голос).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ХАРАКТЕРИСТИКА.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Звук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твердый звонкий согласный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787208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 «Поймай звук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[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]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4577" name="Picture 1" descr="C:\Users\Пользователь\Desktop\12766_html_m613ee7c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2304532" cy="2520280"/>
          </a:xfrm>
          <a:prstGeom prst="rect">
            <a:avLst/>
          </a:prstGeom>
          <a:noFill/>
        </p:spPr>
      </p:pic>
      <p:pic>
        <p:nvPicPr>
          <p:cNvPr id="24578" name="Picture 2" descr="C:\Users\Пользователь\Desktop\105739427_0_a986e_e82964e3_L 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797152"/>
            <a:ext cx="1844824" cy="1844824"/>
          </a:xfrm>
          <a:prstGeom prst="rect">
            <a:avLst/>
          </a:prstGeom>
          <a:noFill/>
        </p:spPr>
      </p:pic>
      <p:pic>
        <p:nvPicPr>
          <p:cNvPr id="24579" name="Picture 3" descr="C:\Users\Пользователь\Desktop\102038438_large_ki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912" y="4221088"/>
            <a:ext cx="2793088" cy="2177240"/>
          </a:xfrm>
          <a:prstGeom prst="rect">
            <a:avLst/>
          </a:prstGeom>
          <a:noFill/>
        </p:spPr>
      </p:pic>
      <p:pic>
        <p:nvPicPr>
          <p:cNvPr id="10" name="Рисунок 9" descr="D:\Копилка\Наработки\Звуковка\Звук Р\Карточки\корона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7880">
            <a:off x="3172479" y="1406601"/>
            <a:ext cx="2755607" cy="238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Копилка\Наработки\Звуковка\Звук Р\Карточки\пирамида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005064"/>
            <a:ext cx="1440160" cy="197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Пользователь\Desktop\02139920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38482" cy="1659732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Old-Crow-Blackbird-Image-GraphicsFairy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4355703"/>
            <a:ext cx="2765251" cy="2502297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i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844824"/>
            <a:ext cx="2000250" cy="180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dibujos-animales-os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76872"/>
            <a:ext cx="5039072" cy="5039072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dibujos-animales-os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436096" y="3833664"/>
            <a:ext cx="3024336" cy="3024336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1619672" y="3789040"/>
            <a:ext cx="1584176" cy="1512168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804248" y="4797152"/>
            <a:ext cx="783704" cy="783704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Рь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8" name="Picture 2" descr="C:\Users\Пользователь\Desktop\02139920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908720"/>
            <a:ext cx="1538482" cy="1659732"/>
          </a:xfrm>
          <a:prstGeom prst="rect">
            <a:avLst/>
          </a:prstGeom>
          <a:noFill/>
        </p:spPr>
      </p:pic>
      <p:sp>
        <p:nvSpPr>
          <p:cNvPr id="10" name="Овальная выноска 9"/>
          <p:cNvSpPr/>
          <p:nvPr/>
        </p:nvSpPr>
        <p:spPr>
          <a:xfrm>
            <a:off x="2771800" y="0"/>
            <a:ext cx="3888432" cy="1296144"/>
          </a:xfrm>
          <a:prstGeom prst="wedgeEllipseCallout">
            <a:avLst>
              <a:gd name="adj1" fmla="val -65075"/>
              <a:gd name="adj2" fmla="val 9119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Знаете ли вы?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586</Words>
  <Application>Microsoft Office PowerPoint</Application>
  <PresentationFormat>Экран (4:3)</PresentationFormat>
  <Paragraphs>93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Коррекционная образовательная деятельность по  обучению грамоте  в подготовительной к школе группе  тема: «звуки [Р], [Р’]». «буква «Р»</vt:lpstr>
      <vt:lpstr>Слайд 2</vt:lpstr>
      <vt:lpstr>Цель  занятия:   Закрепить произношение звуков «Р – Рь» в речи детей, учить дифференцировать звуки «Р – Рь» в  устной речи и на письме.</vt:lpstr>
      <vt:lpstr>Слайд 4</vt:lpstr>
      <vt:lpstr>Слайд 5</vt:lpstr>
      <vt:lpstr>Артикуляционная гимнастика</vt:lpstr>
      <vt:lpstr>Артикуляция звука в графическом изображении</vt:lpstr>
      <vt:lpstr>Игра «Поймай звук [Р]»</vt:lpstr>
      <vt:lpstr>Слайд 9</vt:lpstr>
      <vt:lpstr>Выдели первый звук в названии картинок</vt:lpstr>
      <vt:lpstr>Прочитай слоги</vt:lpstr>
      <vt:lpstr>Прочитай слоги, найди слова с этими слогами. ЗАПИШИ СЛОВА В ТЕТРАДЬ </vt:lpstr>
      <vt:lpstr>Физкультминутка</vt:lpstr>
      <vt:lpstr>Игра «Секретная информация»</vt:lpstr>
      <vt:lpstr>Подбери схемы к картинкам</vt:lpstr>
      <vt:lpstr>Послушайте стихотворение и скажите, как надо говорить, чтобы всем было все понятно.</vt:lpstr>
      <vt:lpstr>Используемая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Windows User</cp:lastModifiedBy>
  <cp:revision>11</cp:revision>
  <dcterms:created xsi:type="dcterms:W3CDTF">2015-12-16T07:08:08Z</dcterms:created>
  <dcterms:modified xsi:type="dcterms:W3CDTF">2020-03-11T22:06:37Z</dcterms:modified>
</cp:coreProperties>
</file>